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DAEF"/>
    <a:srgbClr val="52EC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30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2A15-C241-4BF0-BDD1-4412EBAD4058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F76-290D-43F5-92FA-3FF763C6B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05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2A15-C241-4BF0-BDD1-4412EBAD4058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F76-290D-43F5-92FA-3FF763C6B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784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2A15-C241-4BF0-BDD1-4412EBAD4058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F76-290D-43F5-92FA-3FF763C6B9C8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41865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2A15-C241-4BF0-BDD1-4412EBAD4058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F76-290D-43F5-92FA-3FF763C6B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0787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2A15-C241-4BF0-BDD1-4412EBAD4058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F76-290D-43F5-92FA-3FF763C6B9C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742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2A15-C241-4BF0-BDD1-4412EBAD4058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F76-290D-43F5-92FA-3FF763C6B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61399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2A15-C241-4BF0-BDD1-4412EBAD4058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F76-290D-43F5-92FA-3FF763C6B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4149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2A15-C241-4BF0-BDD1-4412EBAD4058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F76-290D-43F5-92FA-3FF763C6B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384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2A15-C241-4BF0-BDD1-4412EBAD4058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F76-290D-43F5-92FA-3FF763C6B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158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2A15-C241-4BF0-BDD1-4412EBAD4058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F76-290D-43F5-92FA-3FF763C6B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877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2A15-C241-4BF0-BDD1-4412EBAD4058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F76-290D-43F5-92FA-3FF763C6B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979670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2A15-C241-4BF0-BDD1-4412EBAD4058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F76-290D-43F5-92FA-3FF763C6B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367571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2A15-C241-4BF0-BDD1-4412EBAD4058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F76-290D-43F5-92FA-3FF763C6B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380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2A15-C241-4BF0-BDD1-4412EBAD4058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F76-290D-43F5-92FA-3FF763C6B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822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2A15-C241-4BF0-BDD1-4412EBAD4058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F76-290D-43F5-92FA-3FF763C6B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218129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02A15-C241-4BF0-BDD1-4412EBAD4058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D1F76-290D-43F5-92FA-3FF763C6B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059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02A15-C241-4BF0-BDD1-4412EBAD4058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F5D1F76-290D-43F5-92FA-3FF763C6B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471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  <p:sldLayoutId id="2147483931" r:id="rId9"/>
    <p:sldLayoutId id="2147483932" r:id="rId10"/>
    <p:sldLayoutId id="2147483933" r:id="rId11"/>
    <p:sldLayoutId id="2147483934" r:id="rId12"/>
    <p:sldLayoutId id="2147483935" r:id="rId13"/>
    <p:sldLayoutId id="2147483936" r:id="rId14"/>
    <p:sldLayoutId id="2147483937" r:id="rId15"/>
    <p:sldLayoutId id="214748393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61547" y="1974766"/>
            <a:ext cx="7766936" cy="1646302"/>
          </a:xfrm>
        </p:spPr>
        <p:txBody>
          <a:bodyPr/>
          <a:lstStyle/>
          <a:p>
            <a:pPr algn="just"/>
            <a:r>
              <a:rPr lang="ru-RU" sz="4400" dirty="0" smtClean="0"/>
              <a:t>Сахарный диабет 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1931" y="5925693"/>
            <a:ext cx="7766936" cy="1096899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Подготовила ученица 10 класса </a:t>
            </a:r>
            <a:r>
              <a:rPr lang="ru-RU" sz="1600" dirty="0" err="1" smtClean="0"/>
              <a:t>Скоропупова</a:t>
            </a:r>
            <a:r>
              <a:rPr lang="ru-RU" sz="1600" dirty="0" smtClean="0"/>
              <a:t>. А.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47454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сахарный диабет?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166" y="1665224"/>
            <a:ext cx="9097602" cy="388077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/>
              <a:t>Сахарный диабет – это группа заболеваний, связанных с нарушением усвоения углеводов, что приводит к повышению концентрации глюкозы в крови.</a:t>
            </a:r>
          </a:p>
          <a:p>
            <a:pPr>
              <a:lnSpc>
                <a:spcPct val="150000"/>
              </a:lnSpc>
            </a:pPr>
            <a:r>
              <a:rPr lang="ru-RU" sz="2000" dirty="0" smtClean="0"/>
              <a:t>Глюкоза – это разновидность сахара, которая служит основным источником энергии в организме. Однако избыток глюкозы обладает токсическим действием и разрушает стенки кровеносных сосудов, нервные волокна и внутренние органы. </a:t>
            </a:r>
            <a:r>
              <a:rPr lang="ru-RU" sz="2000" dirty="0"/>
              <a:t>За процесс вывода глюкозы из крови и её </a:t>
            </a:r>
            <a:r>
              <a:rPr lang="ru-RU" sz="2000" dirty="0" smtClean="0"/>
              <a:t>усвоение клетками </a:t>
            </a:r>
            <a:r>
              <a:rPr lang="ru-RU" sz="2000" dirty="0"/>
              <a:t>отвечает гормон </a:t>
            </a:r>
            <a:r>
              <a:rPr lang="ru-RU" sz="2000" dirty="0" smtClean="0"/>
              <a:t>инсулин – он «перемещает» глюкозу в клетки.</a:t>
            </a:r>
          </a:p>
        </p:txBody>
      </p:sp>
    </p:spTree>
    <p:extLst>
      <p:ext uri="{BB962C8B-B14F-4D97-AF65-F5344CB8AC3E}">
        <p14:creationId xmlns:p14="http://schemas.microsoft.com/office/powerpoint/2010/main" val="253546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8155" y="163049"/>
            <a:ext cx="8329507" cy="751931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Сахарный диабет </a:t>
            </a:r>
            <a:r>
              <a:rPr lang="en-US" sz="3200" dirty="0" smtClean="0"/>
              <a:t>I </a:t>
            </a:r>
            <a:r>
              <a:rPr lang="ru-RU" sz="3200" dirty="0" smtClean="0"/>
              <a:t>и </a:t>
            </a:r>
            <a:r>
              <a:rPr lang="en-US" sz="3200" dirty="0" smtClean="0"/>
              <a:t>II</a:t>
            </a:r>
            <a:r>
              <a:rPr lang="ru-RU" sz="3200" dirty="0" smtClean="0"/>
              <a:t> типа</a:t>
            </a:r>
            <a:endParaRPr lang="ru-RU" sz="32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79" y="4004589"/>
            <a:ext cx="4037799" cy="201890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7745" y="1009507"/>
            <a:ext cx="8801822" cy="2584449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ru-RU" sz="1600" dirty="0" smtClean="0"/>
              <a:t>При первом типе болезни </a:t>
            </a:r>
            <a:r>
              <a:rPr lang="ru-RU" sz="1600" dirty="0"/>
              <a:t> у человека в поджелудочной железе вырабатывается мало </a:t>
            </a:r>
            <a:r>
              <a:rPr lang="ru-RU" sz="1600" dirty="0" smtClean="0"/>
              <a:t>инсулина. В</a:t>
            </a:r>
            <a:r>
              <a:rPr lang="ru-RU" sz="1600" dirty="0"/>
              <a:t> результате поступившая в кровь глюкоза не может полностью усвоиться клетками, остаётся в сосудах, транспортируется к тканям и постепенно разрушает их</a:t>
            </a:r>
            <a:r>
              <a:rPr lang="ru-RU" sz="1600" dirty="0" smtClean="0"/>
              <a:t>.</a:t>
            </a:r>
          </a:p>
          <a:p>
            <a:pPr>
              <a:lnSpc>
                <a:spcPct val="170000"/>
              </a:lnSpc>
            </a:pPr>
            <a:r>
              <a:rPr lang="ru-RU" sz="1600" dirty="0" smtClean="0"/>
              <a:t>При диабете второго типа поджелудочная </a:t>
            </a:r>
            <a:r>
              <a:rPr lang="ru-RU" sz="1600" dirty="0"/>
              <a:t>железа вырабатывает достаточно инсулина, но клетки </a:t>
            </a:r>
            <a:r>
              <a:rPr lang="ru-RU" sz="1600" dirty="0" smtClean="0"/>
              <a:t>нечувствительны к инсулину или сопротивляются ему</a:t>
            </a:r>
            <a:r>
              <a:rPr lang="ru-RU" sz="1600" dirty="0"/>
              <a:t>, поэтому не могут усваивать глюкозу и она накапливается в крови.</a:t>
            </a:r>
          </a:p>
          <a:p>
            <a:endParaRPr lang="ru-RU" sz="1600" dirty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65482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4766" y="326136"/>
            <a:ext cx="8596668" cy="1320800"/>
          </a:xfrm>
        </p:spPr>
        <p:txBody>
          <a:bodyPr/>
          <a:lstStyle/>
          <a:p>
            <a:r>
              <a:rPr lang="ru-RU" dirty="0" smtClean="0"/>
              <a:t>Причины сахарного диабета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2520" y="986536"/>
            <a:ext cx="9281160" cy="5641848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ru-RU" dirty="0"/>
              <a:t>Сахарный диабет развивается по разным причинам, среди основных — </a:t>
            </a:r>
            <a:r>
              <a:rPr lang="ru-RU" dirty="0" smtClean="0"/>
              <a:t>генетические </a:t>
            </a:r>
            <a:r>
              <a:rPr lang="ru-RU" dirty="0"/>
              <a:t>нарушения, хронические заболевания поджелудочной железы, особенности питания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Распространённые причины сахарного диабета: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/>
              <a:t>- сбой в работе иммунной системы, из-за которого она атакует клетки поджелудочной железы;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/>
              <a:t>- вирусные </a:t>
            </a:r>
            <a:r>
              <a:rPr lang="ru-RU" dirty="0"/>
              <a:t>инфекции — вирусы </a:t>
            </a:r>
            <a:r>
              <a:rPr lang="ru-RU" dirty="0" err="1"/>
              <a:t>Коксаки</a:t>
            </a:r>
            <a:r>
              <a:rPr lang="ru-RU" dirty="0"/>
              <a:t>, краснухи, Эпштейна — </a:t>
            </a:r>
            <a:r>
              <a:rPr lang="ru-RU" dirty="0" err="1"/>
              <a:t>Барр</a:t>
            </a:r>
            <a:r>
              <a:rPr lang="ru-RU" dirty="0"/>
              <a:t>, </a:t>
            </a:r>
            <a:r>
              <a:rPr lang="ru-RU" dirty="0" err="1"/>
              <a:t>ретровирусы</a:t>
            </a:r>
            <a:r>
              <a:rPr lang="ru-RU" dirty="0"/>
              <a:t> могут проникать в клетки поджелудочной железы и разрушать орган</a:t>
            </a:r>
            <a:r>
              <a:rPr lang="ru-RU" dirty="0" smtClean="0"/>
              <a:t>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/>
              <a:t>- хронические </a:t>
            </a:r>
            <a:r>
              <a:rPr lang="ru-RU" dirty="0"/>
              <a:t>заболевания, при которых поражается поджелудочная </a:t>
            </a:r>
            <a:r>
              <a:rPr lang="ru-RU" dirty="0" smtClean="0"/>
              <a:t>железа;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/>
              <a:t>- эндокринные </a:t>
            </a:r>
            <a:r>
              <a:rPr lang="ru-RU" dirty="0"/>
              <a:t>заболевания — синдром </a:t>
            </a:r>
            <a:r>
              <a:rPr lang="ru-RU" dirty="0" err="1"/>
              <a:t>Кушинга</a:t>
            </a:r>
            <a:r>
              <a:rPr lang="ru-RU" dirty="0"/>
              <a:t>, </a:t>
            </a:r>
            <a:r>
              <a:rPr lang="ru-RU" dirty="0" smtClean="0"/>
              <a:t>акромегалия;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/>
              <a:t>- лекарственные </a:t>
            </a:r>
            <a:r>
              <a:rPr lang="ru-RU" dirty="0"/>
              <a:t>препараты — некоторые гормональные </a:t>
            </a:r>
            <a:r>
              <a:rPr lang="ru-RU" dirty="0" smtClean="0"/>
              <a:t>средства, </a:t>
            </a:r>
            <a:r>
              <a:rPr lang="ru-RU" dirty="0"/>
              <a:t>отдельные лекарства для лечения заболеваний сердца и нервной системы, препараты витаминов группы B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/>
              <a:t>- и другие.</a:t>
            </a:r>
          </a:p>
        </p:txBody>
      </p:sp>
    </p:spTree>
    <p:extLst>
      <p:ext uri="{BB962C8B-B14F-4D97-AF65-F5344CB8AC3E}">
        <p14:creationId xmlns:p14="http://schemas.microsoft.com/office/powerpoint/2010/main" val="64052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Профилактика сахарного диабета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54481"/>
            <a:ext cx="8596668" cy="4660618"/>
          </a:xfrm>
        </p:spPr>
        <p:txBody>
          <a:bodyPr/>
          <a:lstStyle/>
          <a:p>
            <a:r>
              <a:rPr lang="ru-RU" dirty="0" smtClean="0"/>
              <a:t>При подозрении на сахарный диабет сдавать анализы для проверки уровня содержания сахара в крови и в моче, ежемесячно контролировать уровень глюкозы в крови.</a:t>
            </a:r>
          </a:p>
          <a:p>
            <a:r>
              <a:rPr lang="ru-RU" dirty="0" smtClean="0"/>
              <a:t>Поддерживать оптимальный вес тела.</a:t>
            </a:r>
          </a:p>
          <a:p>
            <a:r>
              <a:rPr lang="ru-RU" dirty="0" smtClean="0"/>
              <a:t>Ежедневно делать зарядку, выполнять физические упражнения.</a:t>
            </a:r>
          </a:p>
          <a:p>
            <a:r>
              <a:rPr lang="ru-RU" dirty="0" smtClean="0"/>
              <a:t>Воздерживаться от употребления алкоголя и табака.</a:t>
            </a:r>
          </a:p>
          <a:p>
            <a:pPr>
              <a:lnSpc>
                <a:spcPct val="150000"/>
              </a:lnSpc>
            </a:pPr>
            <a:r>
              <a:rPr lang="ru-RU" dirty="0"/>
              <a:t>У</a:t>
            </a:r>
            <a:r>
              <a:rPr lang="ru-RU" dirty="0" smtClean="0"/>
              <a:t>меньшать </a:t>
            </a:r>
            <a:r>
              <a:rPr lang="ru-RU" dirty="0"/>
              <a:t>потребление </a:t>
            </a:r>
            <a:r>
              <a:rPr lang="ru-RU" dirty="0" smtClean="0"/>
              <a:t>углеводов </a:t>
            </a:r>
            <a:r>
              <a:rPr lang="ru-RU" dirty="0"/>
              <a:t>и насыщенных </a:t>
            </a:r>
            <a:r>
              <a:rPr lang="ru-RU" dirty="0" smtClean="0"/>
              <a:t>жиров. («Безопасная» еда – цитрусовые фрукты, морковь, редис, капуста, свёкла, фасоль и т.д.)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Предупреждать инфекционные и вирусные заболевания, которые являются одной из причин развития сахарного диабета.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810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311" y="0"/>
            <a:ext cx="8596668" cy="1880277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52EC89"/>
                </a:solidFill>
              </a:rPr>
              <a:t>Спасибо за внимание!</a:t>
            </a:r>
            <a:endParaRPr lang="ru-RU" sz="4400" b="1" dirty="0">
              <a:solidFill>
                <a:srgbClr val="52EC89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68191" y="2095144"/>
            <a:ext cx="8596668" cy="2897480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ru-RU" sz="2400" dirty="0" smtClean="0"/>
              <a:t>Для подробного ознакомления с темой сахарного диабета, советую посетить следующие сайты:</a:t>
            </a:r>
          </a:p>
          <a:p>
            <a:pPr>
              <a:lnSpc>
                <a:spcPct val="150000"/>
              </a:lnSpc>
            </a:pPr>
            <a:r>
              <a:rPr lang="ru-RU" sz="2400" dirty="0" smtClean="0"/>
              <a:t>-</a:t>
            </a:r>
            <a:r>
              <a:rPr lang="en-US" sz="2400" dirty="0"/>
              <a:t> https://diabet.endocrincentr.ru/</a:t>
            </a:r>
            <a:endParaRPr lang="ru-RU" sz="2400" dirty="0" smtClean="0"/>
          </a:p>
          <a:p>
            <a:pPr>
              <a:lnSpc>
                <a:spcPct val="150000"/>
              </a:lnSpc>
            </a:pPr>
            <a:r>
              <a:rPr lang="ru-RU" sz="2400" dirty="0" smtClean="0"/>
              <a:t>- </a:t>
            </a:r>
            <a:r>
              <a:rPr lang="en-US" sz="2400" dirty="0" smtClean="0"/>
              <a:t>https</a:t>
            </a:r>
            <a:r>
              <a:rPr lang="en-US" sz="2400" dirty="0"/>
              <a:t>://</a:t>
            </a:r>
            <a:r>
              <a:rPr lang="en-US" sz="2400" dirty="0" smtClean="0"/>
              <a:t>www.fdoctor.ru/bolezn/sakharnyy_di</a:t>
            </a:r>
            <a:endParaRPr lang="ru-RU" sz="2400" dirty="0" smtClean="0"/>
          </a:p>
          <a:p>
            <a:pPr>
              <a:lnSpc>
                <a:spcPct val="150000"/>
              </a:lnSpc>
            </a:pPr>
            <a:r>
              <a:rPr lang="ru-RU" sz="2400" dirty="0" smtClean="0"/>
              <a:t>- </a:t>
            </a:r>
            <a:r>
              <a:rPr lang="en-US" sz="2400" dirty="0"/>
              <a:t>https://diabetoved.ru/</a:t>
            </a:r>
            <a:endParaRPr lang="ru-RU" sz="2400" dirty="0" smtClean="0"/>
          </a:p>
          <a:p>
            <a:pPr>
              <a:lnSpc>
                <a:spcPct val="150000"/>
              </a:lnSpc>
            </a:pPr>
            <a:r>
              <a:rPr lang="ru-RU" sz="2400" dirty="0" smtClean="0"/>
              <a:t>-</a:t>
            </a:r>
            <a:r>
              <a:rPr lang="en-US" sz="2400" dirty="0"/>
              <a:t> https://cgon.rospotrebnadzor.ru/naseleniyu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0829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Другая 5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3DE1AB"/>
      </a:accent1>
      <a:accent2>
        <a:srgbClr val="61BBB2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40948C"/>
      </a:hlink>
      <a:folHlink>
        <a:srgbClr val="A0D6D0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</TotalTime>
  <Words>233</Words>
  <Application>Microsoft Office PowerPoint</Application>
  <PresentationFormat>Произвольный</PresentationFormat>
  <Paragraphs>30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Грань</vt:lpstr>
      <vt:lpstr>Сахарный диабет </vt:lpstr>
      <vt:lpstr>Что такое сахарный диабет?</vt:lpstr>
      <vt:lpstr>Сахарный диабет I и II типа</vt:lpstr>
      <vt:lpstr>Причины сахарного диабета</vt:lpstr>
      <vt:lpstr>Профилактика сахарного диабета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Ученик</dc:creator>
  <cp:lastModifiedBy>teacher</cp:lastModifiedBy>
  <cp:revision>11</cp:revision>
  <dcterms:created xsi:type="dcterms:W3CDTF">2023-12-14T10:40:52Z</dcterms:created>
  <dcterms:modified xsi:type="dcterms:W3CDTF">2023-12-18T07:16:10Z</dcterms:modified>
</cp:coreProperties>
</file>