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DAEF"/>
    <a:srgbClr val="52E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3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8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186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78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42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139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14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8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5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7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7967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36757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8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82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2181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05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2A15-C241-4BF0-BDD1-4412EBAD4058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5D1F76-290D-43F5-92FA-3FF763C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47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61547" y="1974766"/>
            <a:ext cx="7766936" cy="1646302"/>
          </a:xfrm>
        </p:spPr>
        <p:txBody>
          <a:bodyPr/>
          <a:lstStyle/>
          <a:p>
            <a:pPr algn="just"/>
            <a:r>
              <a:rPr lang="ru-RU" sz="4400" dirty="0" smtClean="0"/>
              <a:t>Сахарный диабет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1931" y="5925693"/>
            <a:ext cx="7766936" cy="1096899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Подготовила ученица 10 класса </a:t>
            </a:r>
            <a:r>
              <a:rPr lang="ru-RU" sz="1600" dirty="0" err="1" smtClean="0"/>
              <a:t>Скоропупова</a:t>
            </a:r>
            <a:r>
              <a:rPr lang="ru-RU" sz="1600" dirty="0" smtClean="0"/>
              <a:t>. 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745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сахарный диабет?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166" y="1665224"/>
            <a:ext cx="9097602" cy="38807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Сахарный диабет – это группа заболеваний, связанных с нарушением усвоения углеводов, что приводит к повышению концентрации глюкозы в крови.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Глюкоза – это разновидность сахара, которая служит основным источником энергии в организме. Однако избыток глюкозы обладает токсическим действием и разрушает стенки кровеносных сосудов, нервные волокна и внутренние органы. </a:t>
            </a:r>
            <a:r>
              <a:rPr lang="ru-RU" sz="2000" dirty="0"/>
              <a:t>За процесс вывода глюкозы из крови и её </a:t>
            </a:r>
            <a:r>
              <a:rPr lang="ru-RU" sz="2000" dirty="0" smtClean="0"/>
              <a:t>усвоение клетками </a:t>
            </a:r>
            <a:r>
              <a:rPr lang="ru-RU" sz="2000" dirty="0"/>
              <a:t>отвечает гормон </a:t>
            </a:r>
            <a:r>
              <a:rPr lang="ru-RU" sz="2000" dirty="0" smtClean="0"/>
              <a:t>инсулин – он «перемещает» глюкозу в клетки.</a:t>
            </a:r>
          </a:p>
        </p:txBody>
      </p:sp>
    </p:spTree>
    <p:extLst>
      <p:ext uri="{BB962C8B-B14F-4D97-AF65-F5344CB8AC3E}">
        <p14:creationId xmlns:p14="http://schemas.microsoft.com/office/powerpoint/2010/main" val="25354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8155" y="163049"/>
            <a:ext cx="8329507" cy="75193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Сахарный диабет </a:t>
            </a:r>
            <a:r>
              <a:rPr lang="en-US" sz="3200" dirty="0" smtClean="0"/>
              <a:t>I </a:t>
            </a:r>
            <a:r>
              <a:rPr lang="ru-RU" sz="3200" dirty="0" smtClean="0"/>
              <a:t>и </a:t>
            </a:r>
            <a:r>
              <a:rPr lang="en-US" sz="3200" dirty="0" smtClean="0"/>
              <a:t>II</a:t>
            </a:r>
            <a:r>
              <a:rPr lang="ru-RU" sz="3200" dirty="0" smtClean="0"/>
              <a:t> типа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79" y="4004589"/>
            <a:ext cx="4037799" cy="20189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7745" y="1009507"/>
            <a:ext cx="8801822" cy="258444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600" dirty="0" smtClean="0"/>
              <a:t>При первом типе болезни </a:t>
            </a:r>
            <a:r>
              <a:rPr lang="ru-RU" sz="1600" dirty="0"/>
              <a:t> у человека в поджелудочной железе вырабатывается мало </a:t>
            </a:r>
            <a:r>
              <a:rPr lang="ru-RU" sz="1600" dirty="0" smtClean="0"/>
              <a:t>инсулина. В</a:t>
            </a:r>
            <a:r>
              <a:rPr lang="ru-RU" sz="1600" dirty="0"/>
              <a:t> результате поступившая в кровь глюкоза не может полностью усвоиться клетками, остаётся в сосудах, транспортируется к тканям и постепенно разрушает их</a:t>
            </a:r>
            <a:r>
              <a:rPr lang="ru-RU" sz="16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ru-RU" sz="1600" dirty="0" smtClean="0"/>
              <a:t>При диабете второго типа поджелудочная </a:t>
            </a:r>
            <a:r>
              <a:rPr lang="ru-RU" sz="1600" dirty="0"/>
              <a:t>железа вырабатывает достаточно инсулина, но клетки </a:t>
            </a:r>
            <a:r>
              <a:rPr lang="ru-RU" sz="1600" dirty="0" smtClean="0"/>
              <a:t>нечувствительны к инсулину или сопротивляются ему</a:t>
            </a:r>
            <a:r>
              <a:rPr lang="ru-RU" sz="1600" dirty="0"/>
              <a:t>, поэтому не могут усваивать глюкозу и она накапливается в крови.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548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766" y="326136"/>
            <a:ext cx="8596668" cy="1320800"/>
          </a:xfrm>
        </p:spPr>
        <p:txBody>
          <a:bodyPr/>
          <a:lstStyle/>
          <a:p>
            <a:r>
              <a:rPr lang="ru-RU" dirty="0" smtClean="0"/>
              <a:t>Причины сахарного диабета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520" y="986536"/>
            <a:ext cx="9281160" cy="564184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Сахарный диабет развивается по разным причинам, среди основных — </a:t>
            </a:r>
            <a:r>
              <a:rPr lang="ru-RU" dirty="0" smtClean="0"/>
              <a:t>генетические </a:t>
            </a:r>
            <a:r>
              <a:rPr lang="ru-RU" dirty="0"/>
              <a:t>нарушения, хронические заболевания поджелудочной железы, особенности питания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Распространённые причины сахарного диабета: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- сбой в работе иммунной системы, из-за которого она атакует клетки поджелудочной железы;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- вирусные </a:t>
            </a:r>
            <a:r>
              <a:rPr lang="ru-RU" dirty="0"/>
              <a:t>инфекции — вирусы </a:t>
            </a:r>
            <a:r>
              <a:rPr lang="ru-RU" dirty="0" err="1"/>
              <a:t>Коксаки</a:t>
            </a:r>
            <a:r>
              <a:rPr lang="ru-RU" dirty="0"/>
              <a:t>, краснухи, Эпштейна — </a:t>
            </a:r>
            <a:r>
              <a:rPr lang="ru-RU" dirty="0" err="1"/>
              <a:t>Барр</a:t>
            </a:r>
            <a:r>
              <a:rPr lang="ru-RU" dirty="0"/>
              <a:t>, </a:t>
            </a:r>
            <a:r>
              <a:rPr lang="ru-RU" dirty="0" err="1"/>
              <a:t>ретровирусы</a:t>
            </a:r>
            <a:r>
              <a:rPr lang="ru-RU" dirty="0"/>
              <a:t> могут проникать в клетки поджелудочной железы и разрушать орган</a:t>
            </a:r>
            <a:r>
              <a:rPr lang="ru-RU" dirty="0" smtClean="0"/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- хронические </a:t>
            </a:r>
            <a:r>
              <a:rPr lang="ru-RU" dirty="0"/>
              <a:t>заболевания, при которых поражается поджелудочная </a:t>
            </a:r>
            <a:r>
              <a:rPr lang="ru-RU" dirty="0" smtClean="0"/>
              <a:t>железа;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- эндокринные </a:t>
            </a:r>
            <a:r>
              <a:rPr lang="ru-RU" dirty="0"/>
              <a:t>заболевания — синдром </a:t>
            </a:r>
            <a:r>
              <a:rPr lang="ru-RU" dirty="0" err="1"/>
              <a:t>Кушинга</a:t>
            </a:r>
            <a:r>
              <a:rPr lang="ru-RU" dirty="0"/>
              <a:t>, </a:t>
            </a:r>
            <a:r>
              <a:rPr lang="ru-RU" dirty="0" smtClean="0"/>
              <a:t>акромегалия;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- лекарственные </a:t>
            </a:r>
            <a:r>
              <a:rPr lang="ru-RU" dirty="0"/>
              <a:t>препараты — некоторые гормональные </a:t>
            </a:r>
            <a:r>
              <a:rPr lang="ru-RU" dirty="0" smtClean="0"/>
              <a:t>средства, </a:t>
            </a:r>
            <a:r>
              <a:rPr lang="ru-RU" dirty="0"/>
              <a:t>отдельные лекарства для лечения заболеваний сердца и нервной системы, препараты витаминов группы B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- и другие.</a:t>
            </a:r>
          </a:p>
        </p:txBody>
      </p:sp>
    </p:spTree>
    <p:extLst>
      <p:ext uri="{BB962C8B-B14F-4D97-AF65-F5344CB8AC3E}">
        <p14:creationId xmlns:p14="http://schemas.microsoft.com/office/powerpoint/2010/main" val="6405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сахарного диабета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660618"/>
          </a:xfrm>
        </p:spPr>
        <p:txBody>
          <a:bodyPr/>
          <a:lstStyle/>
          <a:p>
            <a:r>
              <a:rPr lang="ru-RU" dirty="0" smtClean="0"/>
              <a:t>При подозрении на сахарный диабет сдавать анализы для проверки уровня содержания сахара в крови и в моче, ежемесячно контролировать уровень глюкозы в крови.</a:t>
            </a:r>
          </a:p>
          <a:p>
            <a:r>
              <a:rPr lang="ru-RU" dirty="0" smtClean="0"/>
              <a:t>Поддерживать оптимальный вес тела.</a:t>
            </a:r>
          </a:p>
          <a:p>
            <a:r>
              <a:rPr lang="ru-RU" dirty="0" smtClean="0"/>
              <a:t>Ежедневно делать зарядку, выполнять физические упражнения.</a:t>
            </a:r>
          </a:p>
          <a:p>
            <a:r>
              <a:rPr lang="ru-RU" dirty="0" smtClean="0"/>
              <a:t>Воздерживаться от употребления алкоголя и табака.</a:t>
            </a:r>
          </a:p>
          <a:p>
            <a:pPr>
              <a:lnSpc>
                <a:spcPct val="150000"/>
              </a:lnSpc>
            </a:pPr>
            <a:r>
              <a:rPr lang="ru-RU" dirty="0"/>
              <a:t>У</a:t>
            </a:r>
            <a:r>
              <a:rPr lang="ru-RU" dirty="0" smtClean="0"/>
              <a:t>меньшать </a:t>
            </a:r>
            <a:r>
              <a:rPr lang="ru-RU" dirty="0"/>
              <a:t>потребление </a:t>
            </a:r>
            <a:r>
              <a:rPr lang="ru-RU" dirty="0" smtClean="0"/>
              <a:t>углеводов </a:t>
            </a:r>
            <a:r>
              <a:rPr lang="ru-RU" dirty="0"/>
              <a:t>и насыщенных </a:t>
            </a:r>
            <a:r>
              <a:rPr lang="ru-RU" dirty="0" smtClean="0"/>
              <a:t>жиров. («Безопасная» еда – цитрусовые фрукты, морковь, редис, капуста, свёкла, фасоль и т.д.)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Предупреждать инфекционные и вирусные заболевания, которые являются одной из причин развития сахарного диабета.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1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311" y="0"/>
            <a:ext cx="8596668" cy="188027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52EC89"/>
                </a:solidFill>
              </a:rPr>
              <a:t>Спасибо за внимание!</a:t>
            </a:r>
            <a:endParaRPr lang="ru-RU" sz="4400" b="1" dirty="0">
              <a:solidFill>
                <a:srgbClr val="52EC89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8191" y="2095144"/>
            <a:ext cx="8596668" cy="289748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ru-RU" sz="2400" dirty="0" smtClean="0"/>
              <a:t>Для подробного ознакомления с темой сахарного диабета, советую посетить следующие сайты: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-</a:t>
            </a:r>
            <a:r>
              <a:rPr lang="en-US" sz="2400" dirty="0"/>
              <a:t> https://diabet.endocrincentr.ru/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- </a:t>
            </a:r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smtClean="0"/>
              <a:t>www.fdoctor.ru/bolezn/sakharnyy_di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- </a:t>
            </a:r>
            <a:r>
              <a:rPr lang="en-US" sz="2400" dirty="0"/>
              <a:t>https://diabetoved.ru/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-</a:t>
            </a:r>
            <a:r>
              <a:rPr lang="en-US" sz="2400" dirty="0"/>
              <a:t> https://cgon.rospotrebnadzor.ru/naseleniyu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82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Другая 5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DE1AB"/>
      </a:accent1>
      <a:accent2>
        <a:srgbClr val="61BBB2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40948C"/>
      </a:hlink>
      <a:folHlink>
        <a:srgbClr val="A0D6D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233</Words>
  <Application>Microsoft Office PowerPoint</Application>
  <PresentationFormat>Произвольный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Сахарный диабет </vt:lpstr>
      <vt:lpstr>Что такое сахарный диабет?</vt:lpstr>
      <vt:lpstr>Сахарный диабет I и II типа</vt:lpstr>
      <vt:lpstr>Причины сахарного диабета</vt:lpstr>
      <vt:lpstr>Профилактика сахарного диабета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teacher</cp:lastModifiedBy>
  <cp:revision>11</cp:revision>
  <dcterms:created xsi:type="dcterms:W3CDTF">2023-12-14T10:40:52Z</dcterms:created>
  <dcterms:modified xsi:type="dcterms:W3CDTF">2023-12-18T07:16:10Z</dcterms:modified>
</cp:coreProperties>
</file>